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2.xml" ContentType="application/vnd.openxmlformats-officedocument.presentationml.slideMaster+xml"/>
  <Override PartName="/ppt/slideLayouts/slideLayout6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charts/chart16.xml" ContentType="application/vnd.openxmlformats-officedocument.drawingml.chart+xml"/>
  <Override PartName="/ppt/theme/theme4.xml" ContentType="application/vnd.openxmlformats-officedocument.theme+xml"/>
  <Override PartName="/ppt/theme/theme29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32.xml" ContentType="application/vnd.openxmlformats-officedocument.theme+xml"/>
  <Override PartName="/ppt/theme/theme8.xml" ContentType="application/vnd.openxmlformats-officedocument.theme+xml"/>
  <Override PartName="/ppt/theme/theme31.xml" ContentType="application/vnd.openxmlformats-officedocument.theme+xml"/>
  <Override PartName="/ppt/theme/theme30.xml" ContentType="application/vnd.openxmlformats-officedocument.theme+xml"/>
  <Override PartName="/ppt/theme/theme6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26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8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7.xml" ContentType="application/vnd.openxmlformats-officedocument.theme+xml"/>
  <Override PartName="/ppt/theme/theme33.xml" ContentType="application/vnd.openxmlformats-officedocument.theme+xml"/>
  <Override PartName="/ppt/charts/chart11.xml" ContentType="application/vnd.openxmlformats-officedocument.drawingml.chart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theme/theme9.xml" ContentType="application/vnd.openxmlformats-officedocument.theme+xml"/>
  <Override PartName="/ppt/theme/theme17.xml" ContentType="application/vnd.openxmlformats-officedocument.theme+xml"/>
  <Override PartName="/ppt/charts/chart12.xml" ContentType="application/vnd.openxmlformats-officedocument.drawingml.chart+xml"/>
  <Override PartName="/ppt/theme/theme20.xml" ContentType="application/vnd.openxmlformats-officedocument.theme+xml"/>
  <Override PartName="/ppt/charts/chart15.xml" ContentType="application/vnd.openxmlformats-officedocument.drawingml.chart+xml"/>
  <Override PartName="/ppt/charts/chart17.xml" ContentType="application/vnd.openxmlformats-officedocument.drawingml.chart+xml"/>
  <Override PartName="/ppt/theme/theme21.xml" ContentType="application/vnd.openxmlformats-officedocument.theme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8.xml" ContentType="application/vnd.openxmlformats-officedocument.drawingml.chart+xml"/>
  <Override PartName="/ppt/theme/theme16.xml" ContentType="application/vnd.openxmlformats-officedocument.theme+xml"/>
  <Override PartName="/ppt/theme/theme11.xml" ContentType="application/vnd.openxmlformats-officedocument.theme+xml"/>
  <Override PartName="/ppt/charts/chart2.xml" ContentType="application/vnd.openxmlformats-officedocument.drawingml.chart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34.xml" ContentType="application/vnd.openxmlformats-officedocument.theme+xml"/>
  <Override PartName="/ppt/theme/theme22.xml" ContentType="application/vnd.openxmlformats-officedocument.theme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theme/theme15.xml" ContentType="application/vnd.openxmlformats-officedocument.them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theme/theme14.xml" ContentType="application/vnd.openxmlformats-officedocument.theme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61" r:id="rId2"/>
    <p:sldMasterId id="2147483740" r:id="rId3"/>
    <p:sldMasterId id="2147483729" r:id="rId4"/>
    <p:sldMasterId id="2147483656" r:id="rId5"/>
    <p:sldMasterId id="2147483745" r:id="rId6"/>
    <p:sldMasterId id="2147483659" r:id="rId7"/>
    <p:sldMasterId id="2147483788" r:id="rId8"/>
    <p:sldMasterId id="2147483747" r:id="rId9"/>
    <p:sldMasterId id="2147483666" r:id="rId10"/>
    <p:sldMasterId id="2147483790" r:id="rId11"/>
    <p:sldMasterId id="2147483750" r:id="rId12"/>
    <p:sldMasterId id="2147483670" r:id="rId13"/>
    <p:sldMasterId id="2147483806" r:id="rId14"/>
    <p:sldMasterId id="2147483808" r:id="rId15"/>
    <p:sldMasterId id="2147483792" r:id="rId16"/>
    <p:sldMasterId id="2147483753" r:id="rId17"/>
    <p:sldMasterId id="2147483674" r:id="rId18"/>
    <p:sldMasterId id="2147483794" r:id="rId19"/>
    <p:sldMasterId id="2147483756" r:id="rId20"/>
    <p:sldMasterId id="2147483681" r:id="rId21"/>
    <p:sldMasterId id="2147483796" r:id="rId22"/>
    <p:sldMasterId id="2147483759" r:id="rId23"/>
    <p:sldMasterId id="2147483685" r:id="rId24"/>
    <p:sldMasterId id="2147483798" r:id="rId25"/>
    <p:sldMasterId id="2147483687" r:id="rId26"/>
    <p:sldMasterId id="2147483800" r:id="rId27"/>
    <p:sldMasterId id="2147483764" r:id="rId28"/>
    <p:sldMasterId id="2147483802" r:id="rId29"/>
    <p:sldMasterId id="2147483770" r:id="rId30"/>
    <p:sldMasterId id="2147483772" r:id="rId31"/>
    <p:sldMasterId id="2147483804" r:id="rId32"/>
  </p:sldMasterIdLst>
  <p:notesMasterIdLst>
    <p:notesMasterId r:id="rId48"/>
  </p:notesMasterIdLst>
  <p:handoutMasterIdLst>
    <p:handoutMasterId r:id="rId49"/>
  </p:handoutMasterIdLst>
  <p:sldIdLst>
    <p:sldId id="256" r:id="rId33"/>
    <p:sldId id="334" r:id="rId34"/>
    <p:sldId id="335" r:id="rId35"/>
    <p:sldId id="268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</p:sldIdLst>
  <p:sldSz cx="9144000" cy="6858000" type="screen4x3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504D"/>
    <a:srgbClr val="9BBB59"/>
    <a:srgbClr val="8064A2"/>
    <a:srgbClr val="4F81BD"/>
    <a:srgbClr val="CB167F"/>
    <a:srgbClr val="69CAD3"/>
    <a:srgbClr val="01C6FD"/>
    <a:srgbClr val="7D63AC"/>
    <a:srgbClr val="FCAC19"/>
    <a:srgbClr val="BDD6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9869" autoAdjust="0"/>
  </p:normalViewPr>
  <p:slideViewPr>
    <p:cSldViewPr>
      <p:cViewPr>
        <p:scale>
          <a:sx n="105" d="100"/>
          <a:sy n="105" d="100"/>
        </p:scale>
        <p:origin x="480" y="1524"/>
      </p:cViewPr>
      <p:guideLst>
        <p:guide orient="horz" pos="3884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514" y="-84"/>
      </p:cViewPr>
      <p:guideLst>
        <p:guide orient="horz" pos="2909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rgbClr val="C0504D"/>
              </a:solidFill>
            </c:spPr>
          </c:dPt>
          <c:dPt>
            <c:idx val="1"/>
            <c:spPr>
              <a:solidFill>
                <a:srgbClr val="4F81BD"/>
              </a:solidFill>
            </c:spPr>
          </c:dPt>
          <c:dPt>
            <c:idx val="2"/>
            <c:spPr>
              <a:solidFill>
                <a:srgbClr val="9BBB59"/>
              </a:solidFill>
            </c:spPr>
          </c:dPt>
          <c:dLbls>
            <c:showVal val="1"/>
          </c:dLbls>
          <c:cat>
            <c:strRef>
              <c:f>Sheet1!$A$2:$A$4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0.34300000000000025</c:v>
                </c:pt>
                <c:pt idx="1">
                  <c:v>0.48100000000000009</c:v>
                </c:pt>
                <c:pt idx="2">
                  <c:v>0.17700000000000005</c:v>
                </c:pt>
              </c:numCache>
            </c:numRef>
          </c:val>
        </c:ser>
        <c:axId val="86605824"/>
        <c:axId val="86607360"/>
      </c:barChart>
      <c:catAx>
        <c:axId val="86605824"/>
        <c:scaling>
          <c:orientation val="minMax"/>
        </c:scaling>
        <c:axPos val="b"/>
        <c:tickLblPos val="nextTo"/>
        <c:crossAx val="86607360"/>
        <c:crosses val="autoZero"/>
        <c:auto val="1"/>
        <c:lblAlgn val="ctr"/>
        <c:lblOffset val="100"/>
      </c:catAx>
      <c:valAx>
        <c:axId val="86607360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86605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8.5665084831844096E-2"/>
          <c:y val="2.5359261754838731E-2"/>
          <c:w val="0.88913930198231905"/>
          <c:h val="0.8695528893694997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Never acceptable to physically assault</c:v>
                </c:pt>
              </c:strCache>
            </c:strRef>
          </c:tx>
          <c:spPr>
            <a:solidFill>
              <a:srgbClr val="8064A2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0.91</c:v>
                </c:pt>
                <c:pt idx="1">
                  <c:v>0.92</c:v>
                </c:pt>
                <c:pt idx="2">
                  <c:v>0.94000000000000017</c:v>
                </c:pt>
                <c:pt idx="3">
                  <c:v>0.95000000000000018</c:v>
                </c:pt>
                <c:pt idx="4">
                  <c:v>0.95000000000000018</c:v>
                </c:pt>
                <c:pt idx="5">
                  <c:v>0.96000000000000019</c:v>
                </c:pt>
              </c:numCache>
            </c:numRef>
          </c:val>
        </c:ser>
        <c:gapWidth val="81"/>
        <c:axId val="111120384"/>
        <c:axId val="111121920"/>
      </c:barChart>
      <c:catAx>
        <c:axId val="111120384"/>
        <c:scaling>
          <c:orientation val="minMax"/>
        </c:scaling>
        <c:delete val="1"/>
        <c:axPos val="l"/>
        <c:tickLblPos val="none"/>
        <c:crossAx val="111121920"/>
        <c:crosses val="autoZero"/>
        <c:auto val="1"/>
        <c:lblAlgn val="ctr"/>
        <c:lblOffset val="100"/>
      </c:catAx>
      <c:valAx>
        <c:axId val="111121920"/>
        <c:scaling>
          <c:orientation val="minMax"/>
          <c:max val="1.2"/>
          <c:min val="0"/>
        </c:scaling>
        <c:delete val="1"/>
        <c:axPos val="b"/>
        <c:numFmt formatCode="0%" sourceLinked="1"/>
        <c:tickLblPos val="none"/>
        <c:crossAx val="111120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348312553087675E-4"/>
          <c:y val="0.89025956267653161"/>
          <c:w val="0.99989651687446912"/>
          <c:h val="9.8385486851481532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5.5430288890459992E-2"/>
          <c:y val="1.7046930288569635E-2"/>
          <c:w val="0.88913930198231905"/>
          <c:h val="0.87699029063226464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6"/>
              <c:layout>
                <c:manualLayout>
                  <c:x val="1.5117367911501891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0.14000000000000001</c:v>
                </c:pt>
                <c:pt idx="1">
                  <c:v>0.4</c:v>
                </c:pt>
                <c:pt idx="2">
                  <c:v>0.4200000000000001</c:v>
                </c:pt>
                <c:pt idx="3">
                  <c:v>0.45</c:v>
                </c:pt>
              </c:numCache>
            </c:numRef>
          </c:val>
        </c:ser>
        <c:gapWidth val="81"/>
        <c:axId val="111198976"/>
        <c:axId val="111200512"/>
      </c:barChart>
      <c:catAx>
        <c:axId val="111198976"/>
        <c:scaling>
          <c:orientation val="minMax"/>
        </c:scaling>
        <c:delete val="1"/>
        <c:axPos val="l"/>
        <c:tickLblPos val="none"/>
        <c:crossAx val="111200512"/>
        <c:crosses val="autoZero"/>
        <c:auto val="1"/>
        <c:lblAlgn val="ctr"/>
        <c:lblOffset val="100"/>
      </c:catAx>
      <c:valAx>
        <c:axId val="111200512"/>
        <c:scaling>
          <c:orientation val="minMax"/>
          <c:max val="1.1000000000000001"/>
          <c:min val="0"/>
        </c:scaling>
        <c:delete val="1"/>
        <c:axPos val="b"/>
        <c:numFmt formatCode="0%" sourceLinked="1"/>
        <c:tickLblPos val="none"/>
        <c:crossAx val="111198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04847346081626"/>
          <c:w val="0.9990437570428683"/>
          <c:h val="0.1033811311063301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8.5665084831844096E-2"/>
          <c:y val="2.5359261754838731E-2"/>
          <c:w val="0.88913930198231905"/>
          <c:h val="0.8695528893694997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C0504D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Sheet1!$B$1:$E$1</c:f>
              <c:strCache>
                <c:ptCount val="4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0.78</c:v>
                </c:pt>
                <c:pt idx="1">
                  <c:v>0.52</c:v>
                </c:pt>
                <c:pt idx="2">
                  <c:v>0.4</c:v>
                </c:pt>
                <c:pt idx="3">
                  <c:v>0.39000000000000012</c:v>
                </c:pt>
              </c:numCache>
            </c:numRef>
          </c:val>
        </c:ser>
        <c:gapWidth val="81"/>
        <c:axId val="111572864"/>
        <c:axId val="111574400"/>
      </c:barChart>
      <c:catAx>
        <c:axId val="111572864"/>
        <c:scaling>
          <c:orientation val="minMax"/>
        </c:scaling>
        <c:delete val="1"/>
        <c:axPos val="r"/>
        <c:tickLblPos val="none"/>
        <c:crossAx val="111574400"/>
        <c:crosses val="autoZero"/>
        <c:auto val="1"/>
        <c:lblAlgn val="ctr"/>
        <c:lblOffset val="100"/>
      </c:catAx>
      <c:valAx>
        <c:axId val="111574400"/>
        <c:scaling>
          <c:orientation val="maxMin"/>
          <c:max val="1.1000000000000001"/>
          <c:min val="0"/>
        </c:scaling>
        <c:delete val="1"/>
        <c:axPos val="b"/>
        <c:numFmt formatCode="0%" sourceLinked="1"/>
        <c:tickLblPos val="none"/>
        <c:crossAx val="111572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020745006827187"/>
          <c:y val="0.88752046989402988"/>
          <c:w val="0.44234197992337781"/>
          <c:h val="6.277725248502771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BBB59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More aware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axId val="111645056"/>
        <c:axId val="111646592"/>
      </c:barChart>
      <c:catAx>
        <c:axId val="111645056"/>
        <c:scaling>
          <c:orientation val="minMax"/>
        </c:scaling>
        <c:delete val="1"/>
        <c:axPos val="l"/>
        <c:tickLblPos val="none"/>
        <c:crossAx val="111646592"/>
        <c:crosses val="autoZero"/>
        <c:auto val="1"/>
        <c:lblAlgn val="ctr"/>
        <c:lblOffset val="100"/>
      </c:catAx>
      <c:valAx>
        <c:axId val="111646592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111645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Just as aware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0.3600000000000001</c:v>
                </c:pt>
              </c:numCache>
            </c:numRef>
          </c:val>
        </c:ser>
        <c:axId val="111674880"/>
        <c:axId val="111676416"/>
      </c:barChart>
      <c:catAx>
        <c:axId val="111674880"/>
        <c:scaling>
          <c:orientation val="minMax"/>
        </c:scaling>
        <c:delete val="1"/>
        <c:axPos val="l"/>
        <c:tickLblPos val="none"/>
        <c:crossAx val="111676416"/>
        <c:crosses val="autoZero"/>
        <c:auto val="1"/>
        <c:lblAlgn val="ctr"/>
        <c:lblOffset val="100"/>
      </c:catAx>
      <c:valAx>
        <c:axId val="111676416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111674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504D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Less aware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axId val="111706112"/>
        <c:axId val="111707648"/>
      </c:barChart>
      <c:catAx>
        <c:axId val="111706112"/>
        <c:scaling>
          <c:orientation val="minMax"/>
        </c:scaling>
        <c:delete val="1"/>
        <c:axPos val="r"/>
        <c:tickLblPos val="none"/>
        <c:crossAx val="111707648"/>
        <c:crosses val="autoZero"/>
        <c:auto val="1"/>
        <c:lblAlgn val="ctr"/>
        <c:lblOffset val="100"/>
      </c:catAx>
      <c:valAx>
        <c:axId val="111707648"/>
        <c:scaling>
          <c:orientation val="maxMin"/>
          <c:max val="0.60000000000000031"/>
          <c:min val="0"/>
        </c:scaling>
        <c:delete val="1"/>
        <c:axPos val="b"/>
        <c:numFmt formatCode="0%" sourceLinked="1"/>
        <c:tickLblPos val="none"/>
        <c:crossAx val="111706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5.5430288890459992E-2"/>
          <c:y val="1.7046930288569635E-2"/>
          <c:w val="0.88913930198231905"/>
          <c:h val="0.87699029063226464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Never acceptable to yell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6"/>
              <c:layout>
                <c:manualLayout>
                  <c:x val="1.5117367911501891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7.7</c:v>
                </c:pt>
                <c:pt idx="1">
                  <c:v>8</c:v>
                </c:pt>
                <c:pt idx="2">
                  <c:v>8.3000000000000007</c:v>
                </c:pt>
                <c:pt idx="3">
                  <c:v>8.4</c:v>
                </c:pt>
                <c:pt idx="4">
                  <c:v>9</c:v>
                </c:pt>
                <c:pt idx="5">
                  <c:v>9.5</c:v>
                </c:pt>
                <c:pt idx="6">
                  <c:v>9.5</c:v>
                </c:pt>
              </c:numCache>
            </c:numRef>
          </c:val>
        </c:ser>
        <c:gapWidth val="81"/>
        <c:axId val="112833664"/>
        <c:axId val="112835200"/>
      </c:barChart>
      <c:catAx>
        <c:axId val="112833664"/>
        <c:scaling>
          <c:orientation val="minMax"/>
        </c:scaling>
        <c:delete val="1"/>
        <c:axPos val="l"/>
        <c:tickLblPos val="none"/>
        <c:crossAx val="112835200"/>
        <c:crosses val="autoZero"/>
        <c:auto val="1"/>
        <c:lblAlgn val="ctr"/>
        <c:lblOffset val="100"/>
      </c:catAx>
      <c:valAx>
        <c:axId val="112835200"/>
        <c:scaling>
          <c:orientation val="minMax"/>
          <c:max val="12"/>
          <c:min val="0"/>
        </c:scaling>
        <c:delete val="1"/>
        <c:axPos val="b"/>
        <c:numFmt formatCode="0.0" sourceLinked="1"/>
        <c:tickLblPos val="none"/>
        <c:crossAx val="112833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5.5430288890459992E-2"/>
          <c:y val="1.7046930288569635E-2"/>
          <c:w val="0.88913930198231905"/>
          <c:h val="0.87699029063226464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Never acceptable to yell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6"/>
              <c:layout>
                <c:manualLayout>
                  <c:x val="1.5117367911501891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  <c:pt idx="7">
                  <c:v>Series 8</c:v>
                </c:pt>
                <c:pt idx="8">
                  <c:v>Series 9</c:v>
                </c:pt>
                <c:pt idx="9">
                  <c:v>Series 10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10"/>
                <c:pt idx="0">
                  <c:v>5.5</c:v>
                </c:pt>
                <c:pt idx="1">
                  <c:v>6</c:v>
                </c:pt>
                <c:pt idx="2">
                  <c:v>6.3</c:v>
                </c:pt>
                <c:pt idx="3">
                  <c:v>6.7</c:v>
                </c:pt>
                <c:pt idx="4">
                  <c:v>6.8</c:v>
                </c:pt>
                <c:pt idx="5">
                  <c:v>7.2</c:v>
                </c:pt>
                <c:pt idx="6">
                  <c:v>7.4</c:v>
                </c:pt>
                <c:pt idx="7">
                  <c:v>7.7</c:v>
                </c:pt>
                <c:pt idx="8">
                  <c:v>7.8</c:v>
                </c:pt>
                <c:pt idx="9">
                  <c:v>8.2000000000000011</c:v>
                </c:pt>
              </c:numCache>
            </c:numRef>
          </c:val>
        </c:ser>
        <c:gapWidth val="81"/>
        <c:axId val="112952832"/>
        <c:axId val="112954368"/>
      </c:barChart>
      <c:catAx>
        <c:axId val="112952832"/>
        <c:scaling>
          <c:orientation val="minMax"/>
        </c:scaling>
        <c:delete val="1"/>
        <c:axPos val="l"/>
        <c:tickLblPos val="none"/>
        <c:crossAx val="112954368"/>
        <c:crosses val="autoZero"/>
        <c:auto val="1"/>
        <c:lblAlgn val="ctr"/>
        <c:lblOffset val="100"/>
      </c:catAx>
      <c:valAx>
        <c:axId val="112954368"/>
        <c:scaling>
          <c:orientation val="minMax"/>
          <c:max val="12"/>
          <c:min val="0"/>
        </c:scaling>
        <c:delete val="1"/>
        <c:axPos val="b"/>
        <c:numFmt formatCode="0.0" sourceLinked="1"/>
        <c:tickLblPos val="none"/>
        <c:crossAx val="112952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5.5430288890459992E-2"/>
          <c:y val="1.7046930288569635E-2"/>
          <c:w val="0.88913930198231905"/>
          <c:h val="0.87699029063226464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6"/>
              <c:layout>
                <c:manualLayout>
                  <c:x val="1.5117367911501891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0.16</c:v>
                </c:pt>
                <c:pt idx="1">
                  <c:v>0.25</c:v>
                </c:pt>
                <c:pt idx="2">
                  <c:v>0.52</c:v>
                </c:pt>
                <c:pt idx="3">
                  <c:v>0.87000000000000022</c:v>
                </c:pt>
                <c:pt idx="4">
                  <c:v>0.93</c:v>
                </c:pt>
              </c:numCache>
            </c:numRef>
          </c:val>
        </c:ser>
        <c:gapWidth val="81"/>
        <c:axId val="107620608"/>
        <c:axId val="107622400"/>
      </c:barChart>
      <c:catAx>
        <c:axId val="107620608"/>
        <c:scaling>
          <c:orientation val="minMax"/>
        </c:scaling>
        <c:delete val="1"/>
        <c:axPos val="l"/>
        <c:tickLblPos val="none"/>
        <c:crossAx val="107622400"/>
        <c:crosses val="autoZero"/>
        <c:auto val="1"/>
        <c:lblAlgn val="ctr"/>
        <c:lblOffset val="100"/>
      </c:catAx>
      <c:valAx>
        <c:axId val="107622400"/>
        <c:scaling>
          <c:orientation val="minMax"/>
          <c:max val="1.1000000000000001"/>
          <c:min val="0"/>
        </c:scaling>
        <c:delete val="1"/>
        <c:axPos val="b"/>
        <c:numFmt formatCode="0%" sourceLinked="1"/>
        <c:tickLblPos val="none"/>
        <c:crossAx val="107620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04847346081626"/>
          <c:w val="0.9990437570428683"/>
          <c:h val="0.1033811311063301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8.5665084831844096E-2"/>
          <c:y val="2.5359261754838731E-2"/>
          <c:w val="0.88913930198231905"/>
          <c:h val="0.8695528893694997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C0504D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Sheet1!$B$1:$F$1</c:f>
              <c:strCache>
                <c:ptCount val="5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0.8</c:v>
                </c:pt>
                <c:pt idx="1">
                  <c:v>0.69000000000000017</c:v>
                </c:pt>
                <c:pt idx="2">
                  <c:v>0.4300000000000001</c:v>
                </c:pt>
                <c:pt idx="3">
                  <c:v>8.0000000000000029E-2</c:v>
                </c:pt>
                <c:pt idx="4">
                  <c:v>6.0000000000000019E-2</c:v>
                </c:pt>
              </c:numCache>
            </c:numRef>
          </c:val>
        </c:ser>
        <c:gapWidth val="81"/>
        <c:axId val="107650432"/>
        <c:axId val="107652224"/>
      </c:barChart>
      <c:catAx>
        <c:axId val="107650432"/>
        <c:scaling>
          <c:orientation val="minMax"/>
        </c:scaling>
        <c:delete val="1"/>
        <c:axPos val="r"/>
        <c:tickLblPos val="none"/>
        <c:crossAx val="107652224"/>
        <c:crosses val="autoZero"/>
        <c:auto val="1"/>
        <c:lblAlgn val="ctr"/>
        <c:lblOffset val="100"/>
      </c:catAx>
      <c:valAx>
        <c:axId val="107652224"/>
        <c:scaling>
          <c:orientation val="maxMin"/>
          <c:max val="1.1000000000000001"/>
          <c:min val="0"/>
        </c:scaling>
        <c:delete val="1"/>
        <c:axPos val="b"/>
        <c:numFmt formatCode="0%" sourceLinked="1"/>
        <c:tickLblPos val="none"/>
        <c:crossAx val="10765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020745006827187"/>
          <c:y val="0.88752046989402988"/>
          <c:w val="0.44234197992337781"/>
          <c:h val="6.277725248502771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5.5430288890459992E-2"/>
          <c:y val="1.7046930288569635E-2"/>
          <c:w val="0.88913930198231905"/>
          <c:h val="0.87699029063226464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6"/>
              <c:layout>
                <c:manualLayout>
                  <c:x val="1.5117367911501891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8.0000000000000029E-2</c:v>
                </c:pt>
                <c:pt idx="1">
                  <c:v>8.0000000000000029E-2</c:v>
                </c:pt>
                <c:pt idx="2">
                  <c:v>0.13</c:v>
                </c:pt>
                <c:pt idx="3">
                  <c:v>0.16</c:v>
                </c:pt>
              </c:numCache>
            </c:numRef>
          </c:val>
        </c:ser>
        <c:gapWidth val="81"/>
        <c:axId val="107206144"/>
        <c:axId val="107207680"/>
      </c:barChart>
      <c:catAx>
        <c:axId val="107206144"/>
        <c:scaling>
          <c:orientation val="minMax"/>
        </c:scaling>
        <c:delete val="1"/>
        <c:axPos val="l"/>
        <c:tickLblPos val="none"/>
        <c:crossAx val="107207680"/>
        <c:crosses val="autoZero"/>
        <c:auto val="1"/>
        <c:lblAlgn val="ctr"/>
        <c:lblOffset val="100"/>
      </c:catAx>
      <c:valAx>
        <c:axId val="107207680"/>
        <c:scaling>
          <c:orientation val="minMax"/>
          <c:max val="1.1000000000000001"/>
          <c:min val="0"/>
        </c:scaling>
        <c:delete val="1"/>
        <c:axPos val="b"/>
        <c:numFmt formatCode="0%" sourceLinked="1"/>
        <c:tickLblPos val="none"/>
        <c:crossAx val="107206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04847346081626"/>
          <c:w val="0.9990437570428683"/>
          <c:h val="0.1033811311063301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8.5665084831844096E-2"/>
          <c:y val="2.5359261754838731E-2"/>
          <c:w val="0.88913930198231905"/>
          <c:h val="0.8695528893694997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C0504D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Sheet1!$B$1:$E$1</c:f>
              <c:strCache>
                <c:ptCount val="4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0.84000000000000019</c:v>
                </c:pt>
                <c:pt idx="3">
                  <c:v>0.78</c:v>
                </c:pt>
              </c:numCache>
            </c:numRef>
          </c:val>
        </c:ser>
        <c:gapWidth val="81"/>
        <c:axId val="71015040"/>
        <c:axId val="71020928"/>
      </c:barChart>
      <c:catAx>
        <c:axId val="71015040"/>
        <c:scaling>
          <c:orientation val="minMax"/>
        </c:scaling>
        <c:delete val="1"/>
        <c:axPos val="r"/>
        <c:tickLblPos val="none"/>
        <c:crossAx val="71020928"/>
        <c:crosses val="autoZero"/>
        <c:auto val="1"/>
        <c:lblAlgn val="ctr"/>
        <c:lblOffset val="100"/>
      </c:catAx>
      <c:valAx>
        <c:axId val="71020928"/>
        <c:scaling>
          <c:orientation val="maxMin"/>
          <c:max val="1.1000000000000001"/>
          <c:min val="0"/>
        </c:scaling>
        <c:delete val="1"/>
        <c:axPos val="b"/>
        <c:numFmt formatCode="0%" sourceLinked="1"/>
        <c:tickLblPos val="none"/>
        <c:crossAx val="71015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020745006827187"/>
          <c:y val="0.88752046989402988"/>
          <c:w val="0.44234197992337781"/>
          <c:h val="6.277725248502771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5.5430288890459992E-2"/>
          <c:y val="1.7046930288569635E-2"/>
          <c:w val="0.88913930198231905"/>
          <c:h val="0.87699029063226464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6"/>
              <c:layout>
                <c:manualLayout>
                  <c:x val="1.5117367911501891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0.22</c:v>
                </c:pt>
                <c:pt idx="1">
                  <c:v>0.53</c:v>
                </c:pt>
                <c:pt idx="2">
                  <c:v>0.54</c:v>
                </c:pt>
                <c:pt idx="3">
                  <c:v>0.7300000000000002</c:v>
                </c:pt>
                <c:pt idx="4">
                  <c:v>0.82000000000000017</c:v>
                </c:pt>
                <c:pt idx="5">
                  <c:v>0.84000000000000019</c:v>
                </c:pt>
                <c:pt idx="6">
                  <c:v>0.88</c:v>
                </c:pt>
              </c:numCache>
            </c:numRef>
          </c:val>
        </c:ser>
        <c:gapWidth val="81"/>
        <c:axId val="70827392"/>
        <c:axId val="70904832"/>
      </c:barChart>
      <c:catAx>
        <c:axId val="70827392"/>
        <c:scaling>
          <c:orientation val="minMax"/>
        </c:scaling>
        <c:delete val="1"/>
        <c:axPos val="l"/>
        <c:tickLblPos val="none"/>
        <c:crossAx val="70904832"/>
        <c:crosses val="autoZero"/>
        <c:auto val="1"/>
        <c:lblAlgn val="ctr"/>
        <c:lblOffset val="100"/>
      </c:catAx>
      <c:valAx>
        <c:axId val="70904832"/>
        <c:scaling>
          <c:orientation val="minMax"/>
          <c:max val="1.1000000000000001"/>
          <c:min val="0"/>
        </c:scaling>
        <c:delete val="1"/>
        <c:axPos val="b"/>
        <c:numFmt formatCode="0%" sourceLinked="1"/>
        <c:tickLblPos val="none"/>
        <c:crossAx val="70827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04847346081626"/>
          <c:w val="0.40045718825854371"/>
          <c:h val="0.1033811311063301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8.5665084831844096E-2"/>
          <c:y val="2.5359261754838731E-2"/>
          <c:w val="0.88913930198231905"/>
          <c:h val="0.8695528893694997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8064A2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Sheet1!$B$1:$H$1</c:f>
              <c:strCache>
                <c:ptCount val="7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0.68</c:v>
                </c:pt>
                <c:pt idx="1">
                  <c:v>0.39000000000000012</c:v>
                </c:pt>
                <c:pt idx="2">
                  <c:v>0.39000000000000012</c:v>
                </c:pt>
                <c:pt idx="3">
                  <c:v>0.22</c:v>
                </c:pt>
                <c:pt idx="4">
                  <c:v>0.13</c:v>
                </c:pt>
                <c:pt idx="5">
                  <c:v>0.13</c:v>
                </c:pt>
                <c:pt idx="6">
                  <c:v>8.0000000000000029E-2</c:v>
                </c:pt>
              </c:numCache>
            </c:numRef>
          </c:val>
        </c:ser>
        <c:gapWidth val="81"/>
        <c:axId val="110435712"/>
        <c:axId val="110404736"/>
      </c:barChart>
      <c:catAx>
        <c:axId val="110435712"/>
        <c:scaling>
          <c:orientation val="minMax"/>
        </c:scaling>
        <c:delete val="1"/>
        <c:axPos val="r"/>
        <c:tickLblPos val="none"/>
        <c:crossAx val="110404736"/>
        <c:crosses val="autoZero"/>
        <c:auto val="1"/>
        <c:lblAlgn val="ctr"/>
        <c:lblOffset val="100"/>
      </c:catAx>
      <c:valAx>
        <c:axId val="110404736"/>
        <c:scaling>
          <c:orientation val="maxMin"/>
          <c:max val="1.1000000000000001"/>
          <c:min val="0"/>
        </c:scaling>
        <c:delete val="1"/>
        <c:axPos val="b"/>
        <c:numFmt formatCode="0%" sourceLinked="1"/>
        <c:tickLblPos val="none"/>
        <c:crossAx val="110435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66739179517701"/>
          <c:y val="0.89025956267653161"/>
          <c:w val="0.60733260820482315"/>
          <c:h val="6.277725248502771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>
        <c:manualLayout>
          <c:layoutTarget val="inner"/>
          <c:xMode val="edge"/>
          <c:yMode val="edge"/>
          <c:x val="8.5665084831844096E-2"/>
          <c:y val="2.5359261754838731E-2"/>
          <c:w val="0.88913930198231905"/>
          <c:h val="0.8695528893694997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C0504D"/>
            </a:solidFill>
          </c:spPr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Sheet1!$B$1:$H$1</c:f>
              <c:strCache>
                <c:ptCount val="7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9.0000000000000024E-2</c:v>
                </c:pt>
                <c:pt idx="1">
                  <c:v>7.0000000000000021E-2</c:v>
                </c:pt>
                <c:pt idx="2">
                  <c:v>7.0000000000000021E-2</c:v>
                </c:pt>
                <c:pt idx="3">
                  <c:v>0.05</c:v>
                </c:pt>
                <c:pt idx="4">
                  <c:v>0.05</c:v>
                </c:pt>
                <c:pt idx="5">
                  <c:v>3.0000000000000002E-2</c:v>
                </c:pt>
                <c:pt idx="6">
                  <c:v>4.0000000000000015E-2</c:v>
                </c:pt>
              </c:numCache>
            </c:numRef>
          </c:val>
        </c:ser>
        <c:gapWidth val="81"/>
        <c:axId val="111031424"/>
        <c:axId val="111032960"/>
      </c:barChart>
      <c:catAx>
        <c:axId val="111031424"/>
        <c:scaling>
          <c:orientation val="minMax"/>
        </c:scaling>
        <c:delete val="1"/>
        <c:axPos val="r"/>
        <c:tickLblPos val="none"/>
        <c:crossAx val="111032960"/>
        <c:crosses val="autoZero"/>
        <c:auto val="1"/>
        <c:lblAlgn val="ctr"/>
        <c:lblOffset val="100"/>
      </c:catAx>
      <c:valAx>
        <c:axId val="111032960"/>
        <c:scaling>
          <c:orientation val="maxMin"/>
          <c:max val="1.1000000000000001"/>
          <c:min val="0"/>
        </c:scaling>
        <c:delete val="1"/>
        <c:axPos val="b"/>
        <c:numFmt formatCode="0%" sourceLinked="1"/>
        <c:tickLblPos val="none"/>
        <c:crossAx val="111031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139269471850815"/>
          <c:y val="0.88204227782273448"/>
          <c:w val="0.31148734370016246"/>
          <c:h val="6.277725248502771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5.5430288890459992E-2"/>
          <c:y val="1.7046930288569635E-2"/>
          <c:w val="0.88913930198231905"/>
          <c:h val="0.87699029063226464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Never acceptable to yell</c:v>
                </c:pt>
              </c:strCache>
            </c:strRef>
          </c:tx>
          <c:spPr>
            <a:solidFill>
              <a:srgbClr val="4F81BD"/>
            </a:solidFill>
          </c:spPr>
          <c:dLbls>
            <c:dLbl>
              <c:idx val="6"/>
              <c:layout>
                <c:manualLayout>
                  <c:x val="1.5117367911501891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0.37000000000000011</c:v>
                </c:pt>
                <c:pt idx="1">
                  <c:v>0.52</c:v>
                </c:pt>
                <c:pt idx="2">
                  <c:v>0.70000000000000018</c:v>
                </c:pt>
                <c:pt idx="3">
                  <c:v>0.64000000000000024</c:v>
                </c:pt>
                <c:pt idx="4">
                  <c:v>0.76000000000000023</c:v>
                </c:pt>
                <c:pt idx="5">
                  <c:v>0.86000000000000021</c:v>
                </c:pt>
              </c:numCache>
            </c:numRef>
          </c:val>
        </c:ser>
        <c:gapWidth val="81"/>
        <c:axId val="111000192"/>
        <c:axId val="111104384"/>
      </c:barChart>
      <c:catAx>
        <c:axId val="111000192"/>
        <c:scaling>
          <c:orientation val="minMax"/>
        </c:scaling>
        <c:delete val="1"/>
        <c:axPos val="l"/>
        <c:tickLblPos val="none"/>
        <c:crossAx val="111104384"/>
        <c:crosses val="autoZero"/>
        <c:auto val="1"/>
        <c:lblAlgn val="ctr"/>
        <c:lblOffset val="100"/>
      </c:catAx>
      <c:valAx>
        <c:axId val="111104384"/>
        <c:scaling>
          <c:orientation val="minMax"/>
          <c:max val="1.2"/>
          <c:min val="0"/>
        </c:scaling>
        <c:delete val="1"/>
        <c:axPos val="b"/>
        <c:numFmt formatCode="0%" sourceLinked="1"/>
        <c:tickLblPos val="none"/>
        <c:crossAx val="111000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04847346081626"/>
          <c:w val="0.97232125723404494"/>
          <c:h val="0.1033811311063301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9A2B909-440D-4299-8939-31FFD45D17EE}" type="datetimeFigureOut">
              <a:rPr lang="fr-FR" smtClean="0"/>
              <a:pPr/>
              <a:t>30/10/2012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23C2D44-E5B4-41BF-AE3D-40CE7A3014F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407488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1ABE2E2-C0F2-4362-9289-229B2402E302}" type="datetimeFigureOut">
              <a:rPr lang="fr-FR" smtClean="0"/>
              <a:pPr/>
              <a:t>30/10/2012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D29B6F0-7F32-434B-8CF9-D4E81DDA61A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452900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1525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6" y="2205038"/>
            <a:ext cx="3168650" cy="2087562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5500694" y="2214563"/>
            <a:ext cx="2857520" cy="100012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124075" y="2214563"/>
            <a:ext cx="6234139" cy="64293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FF99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FF99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58115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3789363"/>
            <a:ext cx="6335713" cy="639769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FF99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2205038"/>
            <a:ext cx="6335713" cy="11525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FF99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6" y="2205038"/>
            <a:ext cx="3168650" cy="2087562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7" name="Espace réservé du texte 14"/>
          <p:cNvSpPr>
            <a:spLocks noGrp="1"/>
          </p:cNvSpPr>
          <p:nvPr userDrawn="1">
            <p:ph type="body" sz="quarter" idx="14"/>
          </p:nvPr>
        </p:nvSpPr>
        <p:spPr>
          <a:xfrm>
            <a:off x="5500694" y="2214563"/>
            <a:ext cx="2857520" cy="9985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endParaRPr lang="fr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FF99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124075" y="2214563"/>
            <a:ext cx="6234139" cy="64293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58115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3789363"/>
            <a:ext cx="6335713" cy="639769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1525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6" y="2205038"/>
            <a:ext cx="3168650" cy="2087562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7" name="Espace réservé du texte 14"/>
          <p:cNvSpPr>
            <a:spLocks noGrp="1"/>
          </p:cNvSpPr>
          <p:nvPr userDrawn="1">
            <p:ph type="body" sz="quarter" idx="14"/>
          </p:nvPr>
        </p:nvSpPr>
        <p:spPr>
          <a:xfrm>
            <a:off x="5500694" y="2214563"/>
            <a:ext cx="2857520" cy="9985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endParaRPr lang="fr-C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124075" y="2214563"/>
            <a:ext cx="6234139" cy="64293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72250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593193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58115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3789363"/>
            <a:ext cx="6335713" cy="639769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26495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1525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167732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6" y="2205038"/>
            <a:ext cx="3168650" cy="2087562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7" name="Espace réservé du texte 14"/>
          <p:cNvSpPr>
            <a:spLocks noGrp="1"/>
          </p:cNvSpPr>
          <p:nvPr userDrawn="1">
            <p:ph type="body" sz="quarter" idx="14"/>
          </p:nvPr>
        </p:nvSpPr>
        <p:spPr>
          <a:xfrm>
            <a:off x="5500694" y="2214563"/>
            <a:ext cx="2857520" cy="9985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851728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124075" y="2214563"/>
            <a:ext cx="6234139" cy="64293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87055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58115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3789363"/>
            <a:ext cx="6335713" cy="639769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1525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6" y="2205038"/>
            <a:ext cx="3168650" cy="2087562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7" name="Espace réservé du texte 14"/>
          <p:cNvSpPr>
            <a:spLocks noGrp="1"/>
          </p:cNvSpPr>
          <p:nvPr userDrawn="1">
            <p:ph type="body" sz="quarter" idx="14"/>
          </p:nvPr>
        </p:nvSpPr>
        <p:spPr>
          <a:xfrm>
            <a:off x="5500694" y="2214563"/>
            <a:ext cx="2857520" cy="9985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endParaRPr lang="fr-C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124075" y="2214563"/>
            <a:ext cx="6234139" cy="64293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58115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3789363"/>
            <a:ext cx="6335713" cy="639769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1525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4" y="1458384"/>
            <a:ext cx="5165743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6" y="2205038"/>
            <a:ext cx="3168650" cy="2087562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7" name="Espace réservé du texte 14"/>
          <p:cNvSpPr>
            <a:spLocks noGrp="1"/>
          </p:cNvSpPr>
          <p:nvPr userDrawn="1">
            <p:ph type="body" sz="quarter" idx="14"/>
          </p:nvPr>
        </p:nvSpPr>
        <p:spPr>
          <a:xfrm>
            <a:off x="5500694" y="2214563"/>
            <a:ext cx="2857520" cy="9985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endParaRPr lang="fr-CA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124075" y="2214563"/>
            <a:ext cx="6234139" cy="64293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CC33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CC33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CC33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58115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3789363"/>
            <a:ext cx="6335713" cy="639769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CC33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1525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CC33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6" y="2205038"/>
            <a:ext cx="3168650" cy="2087562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7" name="Espace réservé du texte 14"/>
          <p:cNvSpPr>
            <a:spLocks noGrp="1"/>
          </p:cNvSpPr>
          <p:nvPr userDrawn="1">
            <p:ph type="body" sz="quarter" idx="14"/>
          </p:nvPr>
        </p:nvSpPr>
        <p:spPr>
          <a:xfrm>
            <a:off x="5500694" y="2214563"/>
            <a:ext cx="2857520" cy="9985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endParaRPr lang="fr-CA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CC33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124075" y="2214563"/>
            <a:ext cx="6234139" cy="64293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</a:t>
            </a:r>
            <a:endParaRPr lang="fr-CA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3924300" y="908050"/>
            <a:ext cx="2519363" cy="4235462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1854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3960812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188" y="2205039"/>
            <a:ext cx="1214437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2124075" y="2205038"/>
            <a:ext cx="6335713" cy="1584325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4045" y="1458384"/>
            <a:ext cx="507209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buNone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CA" dirty="0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2124075" y="3789363"/>
            <a:ext cx="6335713" cy="639769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7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2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5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5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2.png"/><Relationship Id="rId4" Type="http://schemas.openxmlformats.org/officeDocument/2006/relationships/image" Target="../media/image39.jpe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62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BC53-4F69-4979-BAFE-B38063098773}" type="datetimeFigureOut">
              <a:rPr lang="fr-FR" smtClean="0"/>
              <a:pPr/>
              <a:t>30/10/2012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8D20-266E-40E7-B21E-E5717891E33C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7" name="Picture 4" descr="12543-COUVERT-RAPPORT-LEGER-MARKETING-P7-8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34970"/>
          </a:xfrm>
          <a:prstGeom prst="rect">
            <a:avLst/>
          </a:prstGeom>
        </p:spPr>
      </p:pic>
      <p:pic>
        <p:nvPicPr>
          <p:cNvPr id="14341" name="Picture 5" descr="\\psf\Home\Desktop\ppt_couv_2888_0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63" y="-300775"/>
            <a:ext cx="9753144" cy="7536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\\psf\Home\Desktop\PPTX TRiG CORRECTED\PPTX ENGLISH\08_orange_p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7" r:id="rId2"/>
    <p:sldLayoutId id="2147483698" r:id="rId3"/>
    <p:sldLayoutId id="2147483699" r:id="rId4"/>
    <p:sldLayoutId id="214748370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2543_PagesintFR2_Method.jpg"/>
          <p:cNvPicPr>
            <a:picLocks noChangeAspect="1"/>
          </p:cNvPicPr>
          <p:nvPr userDrawn="1"/>
        </p:nvPicPr>
        <p:blipFill>
          <a:blip r:embed="rId3" cstate="print"/>
          <a:srcRect t="87500"/>
          <a:stretch>
            <a:fillRect/>
          </a:stretch>
        </p:blipFill>
        <p:spPr>
          <a:xfrm>
            <a:off x="0" y="6000768"/>
            <a:ext cx="9144000" cy="857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psf\Home\Desktop\PPTX TRiG CORRECTED\PPTX ENGLISH\09_1_violet_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\\psf\Home\Desktop\PPTX TRiG CORRECTED\PPTX ENGLISH\09_2_violet_p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psf\Home\Desktop\PPTX TRiG CORRECTED\PPTX ENGLISH\009_3_key_insights_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528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psf\Home\Desktop\PPTX TRiG CORRECTED\PPTX ENGLISH\009_4_key_insights_p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465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2543_Pagesint_Rapport_FR2-Budget.jpg"/>
          <p:cNvPicPr>
            <a:picLocks noChangeAspect="1"/>
          </p:cNvPicPr>
          <p:nvPr userDrawn="1"/>
        </p:nvPicPr>
        <p:blipFill>
          <a:blip r:embed="rId3" cstate="print"/>
          <a:srcRect t="86459"/>
          <a:stretch>
            <a:fillRect/>
          </a:stretch>
        </p:blipFill>
        <p:spPr>
          <a:xfrm>
            <a:off x="0" y="5929330"/>
            <a:ext cx="9144000" cy="928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\\psf\Home\Desktop\PPTX TRiG CORRECTED\PPTX ENGLISH\10_bleu_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psf\Home\Desktop\PPTX TRiG CORRECTED\blue_p_OK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9" r:id="rId3"/>
    <p:sldLayoutId id="2147483680" r:id="rId4"/>
    <p:sldLayoutId id="214748369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2543_Pagesint_Rapport_FR2-Échéancier.jpg"/>
          <p:cNvPicPr>
            <a:picLocks noChangeAspect="1"/>
          </p:cNvPicPr>
          <p:nvPr userDrawn="1"/>
        </p:nvPicPr>
        <p:blipFill>
          <a:blip r:embed="rId3" cstate="print"/>
          <a:srcRect t="86459"/>
          <a:stretch>
            <a:fillRect/>
          </a:stretch>
        </p:blipFill>
        <p:spPr>
          <a:xfrm>
            <a:off x="0" y="5929330"/>
            <a:ext cx="9144000" cy="928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\\psf\Home\Desktop\PPTX TRiG CORRECTED\PPTX ENGLISH\01_intro_rouge_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psf\Home\Desktop\PPTX TRiG CORRECTED\PPTX ENGLISH\12_turquoise_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\\psf\Home\Desktop\PPTX TRiG CORRECTED\PPTX ENGLISH\13_turquoise_p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2543_Pagesint_Rapport_FR2-ÉQUIPE.jpg"/>
          <p:cNvPicPr>
            <a:picLocks noChangeAspect="1"/>
          </p:cNvPicPr>
          <p:nvPr userDrawn="1"/>
        </p:nvPicPr>
        <p:blipFill>
          <a:blip r:embed="rId3" cstate="print"/>
          <a:srcRect t="86459"/>
          <a:stretch>
            <a:fillRect/>
          </a:stretch>
        </p:blipFill>
        <p:spPr>
          <a:xfrm>
            <a:off x="0" y="5929330"/>
            <a:ext cx="9144000" cy="928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psf\Home\Desktop\PPTX TRiG CORRECTED\PPTX ENGLISH\14_fushia_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\\psf\Home\Desktop\PPTX TRiG CORRECTED\PPTX ENGLISH\15_fushia_p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1" r:id="rId2"/>
    <p:sldLayoutId id="2147483709" r:id="rId3"/>
    <p:sldLayoutId id="2147483710" r:id="rId4"/>
    <p:sldLayoutId id="2147483711" r:id="rId5"/>
    <p:sldLayoutId id="214748371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2543_Pagesint_Rapport_FR2-PRÉSENTATION.jpg"/>
          <p:cNvPicPr>
            <a:picLocks noChangeAspect="1"/>
          </p:cNvPicPr>
          <p:nvPr userDrawn="1"/>
        </p:nvPicPr>
        <p:blipFill>
          <a:blip r:embed="rId3" cstate="print"/>
          <a:srcRect t="86459"/>
          <a:stretch>
            <a:fillRect/>
          </a:stretch>
        </p:blipFill>
        <p:spPr>
          <a:xfrm>
            <a:off x="0" y="5929330"/>
            <a:ext cx="9144000" cy="928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543-Index-Ros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2543-Index-turquois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psf\Home\Desktop\PPTX TRiG CORRECTED\PPTX ENGLISH\02_intro_rouge_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1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543-Band-erou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8"/>
          <p:cNvSpPr txBox="1">
            <a:spLocks/>
          </p:cNvSpPr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</p:txBody>
      </p:sp>
      <p:sp>
        <p:nvSpPr>
          <p:cNvPr id="4" name="Espace réservé du texte 8"/>
          <p:cNvSpPr txBox="1">
            <a:spLocks/>
          </p:cNvSpPr>
          <p:nvPr userDrawn="1"/>
        </p:nvSpPr>
        <p:spPr>
          <a:xfrm>
            <a:off x="0" y="0"/>
            <a:ext cx="9151200" cy="1800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 </a:t>
            </a:r>
          </a:p>
        </p:txBody>
      </p:sp>
      <p:pic>
        <p:nvPicPr>
          <p:cNvPr id="20482" name="Picture 2" descr="\\psf\Home\Desktop\PPTX TRiG CORRECTED\PPTX ENGLISH\03_p_sign_jm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psf\Home\Desktop\PPTX TRiG CORRECTED\PPTX ENGLISH\04_table_content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psf\Home\Desktop\PPTX TRiG CORRECTED\PPTX ENGLISH\05_vert_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\\psf\Home\Desktop\PPTX TRiG CORRECTED\PPTX ENGLISH\06_vert_p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2543_PagesintFR2_Contexte.jpg"/>
          <p:cNvPicPr>
            <a:picLocks noChangeAspect="1"/>
          </p:cNvPicPr>
          <p:nvPr userDrawn="1"/>
        </p:nvPicPr>
        <p:blipFill>
          <a:blip r:embed="rId3" cstate="print"/>
          <a:srcRect t="87500"/>
          <a:stretch>
            <a:fillRect/>
          </a:stretch>
        </p:blipFill>
        <p:spPr>
          <a:xfrm>
            <a:off x="0" y="6000768"/>
            <a:ext cx="9144000" cy="857232"/>
          </a:xfrm>
          <a:prstGeom prst="rect">
            <a:avLst/>
          </a:prstGeom>
        </p:spPr>
      </p:pic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04250" y="6453336"/>
            <a:ext cx="539750" cy="4046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52BBC3E-9CCF-4EE6-B3C0-984332F770DE}" type="slidenum">
              <a:rPr lang="en-US" sz="1400" smtClean="0"/>
              <a:pPr algn="ctr"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psf\Home\Desktop\PPTX TRiG CORRECTED\PPTX ENGLISH\07_orange_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0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0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\\psf\Home\Desktop\couv_2888_001_ok_cmjn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47" y="756680"/>
            <a:ext cx="6336704" cy="4344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\\psf\Home\Desktop\ppt_couv_logoLGM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27" y="5445224"/>
            <a:ext cx="1296144" cy="925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5436096" y="5232711"/>
            <a:ext cx="3888432" cy="10441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ACWS </a:t>
            </a:r>
            <a:endParaRPr lang="en-CA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CA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Men’s Attitudes and Behaviours Toward Violence Against Women </a:t>
            </a:r>
            <a:endParaRPr lang="en-CA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latin typeface="+mj-lt"/>
              </a:rPr>
              <a:t>March 12, 2012</a:t>
            </a:r>
            <a:endParaRPr lang="en-CA" sz="1600" i="1" dirty="0" smtClean="0">
              <a:latin typeface="+mj-lt"/>
            </a:endParaRPr>
          </a:p>
          <a:p>
            <a:pPr marL="0" indent="0" algn="ctr">
              <a:buNone/>
            </a:pPr>
            <a:endParaRPr lang="fr-CA" sz="2400" i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83" y="5517232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NOT ACCEPTABLE BEHAVIOR TOWARDS WOMEN?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4169688629"/>
              </p:ext>
            </p:extLst>
          </p:nvPr>
        </p:nvGraphicFramePr>
        <p:xfrm>
          <a:off x="6135995" y="1484313"/>
          <a:ext cx="2376264" cy="460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706408994"/>
              </p:ext>
            </p:extLst>
          </p:nvPr>
        </p:nvGraphicFramePr>
        <p:xfrm>
          <a:off x="3131840" y="1438037"/>
          <a:ext cx="2232248" cy="463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8357894"/>
              </p:ext>
            </p:extLst>
          </p:nvPr>
        </p:nvGraphicFramePr>
        <p:xfrm>
          <a:off x="251520" y="1556793"/>
          <a:ext cx="2716122" cy="4032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122"/>
              </a:tblGrid>
              <a:tr h="6716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 refuses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have sex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1628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 doesn’t keep up with the domestic chores</a:t>
                      </a:r>
                    </a:p>
                  </a:txBody>
                  <a:tcPr marL="9525" marR="9525" marT="9525" marB="0" anchor="ctr"/>
                </a:tc>
              </a:tr>
              <a:tr h="671628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Makes him look stupid or insults him in from of his friends</a:t>
                      </a:r>
                    </a:p>
                  </a:txBody>
                  <a:tcPr marL="9525" marR="9525" marT="9525" marB="0" anchor="ctr"/>
                </a:tc>
              </a:tr>
              <a:tr h="67430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 argues or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refuses to obey him</a:t>
                      </a:r>
                    </a:p>
                  </a:txBody>
                  <a:tcPr marL="9525" marR="9525" marT="9525" marB="0" anchor="ctr"/>
                </a:tc>
              </a:tr>
              <a:tr h="6716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 does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something to make him angry</a:t>
                      </a:r>
                    </a:p>
                  </a:txBody>
                  <a:tcPr marL="9525" marR="9525" marT="9525" marB="0" anchor="ctr"/>
                </a:tc>
              </a:tr>
              <a:tr h="6716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 admits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having sex with another man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52120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YELL</a:t>
            </a:r>
            <a:endParaRPr lang="fr-CA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126876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PHYSICALLY ASSAULT</a:t>
            </a:r>
            <a:endParaRPr lang="fr-C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2518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When it’s </a:t>
            </a:r>
            <a:r>
              <a:rPr lang="fr-CA" sz="1600" b="1" u="sng" dirty="0" smtClean="0"/>
              <a:t>never</a:t>
            </a:r>
            <a:r>
              <a:rPr lang="fr-CA" sz="1600" b="1" dirty="0" smtClean="0"/>
              <a:t> acceptable to…</a:t>
            </a:r>
            <a:endParaRPr lang="fr-CA" sz="1600" b="1" dirty="0"/>
          </a:p>
        </p:txBody>
      </p:sp>
    </p:spTree>
    <p:extLst>
      <p:ext uri="{BB962C8B-B14F-4D97-AF65-F5344CB8AC3E}">
        <p14:creationId xmlns="" xmlns:p14="http://schemas.microsoft.com/office/powerpoint/2010/main" val="33061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579222054"/>
              </p:ext>
            </p:extLst>
          </p:nvPr>
        </p:nvGraphicFramePr>
        <p:xfrm>
          <a:off x="6135995" y="1484313"/>
          <a:ext cx="2376264" cy="460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2075694513"/>
              </p:ext>
            </p:extLst>
          </p:nvPr>
        </p:nvGraphicFramePr>
        <p:xfrm>
          <a:off x="251520" y="1456728"/>
          <a:ext cx="2232248" cy="463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7272874"/>
              </p:ext>
            </p:extLst>
          </p:nvPr>
        </p:nvGraphicFramePr>
        <p:xfrm>
          <a:off x="2555775" y="1608383"/>
          <a:ext cx="3580219" cy="3980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219"/>
              </a:tblGrid>
              <a:tr h="939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woman should claim rape if she was pressured to have sex with a man while both were drunk</a:t>
                      </a:r>
                    </a:p>
                  </a:txBody>
                  <a:tcPr marL="9525" marR="9525" marT="9525" marB="0" anchor="ctr"/>
                </a:tc>
              </a:tr>
              <a:tr h="1161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Women rarely make false claims of being raped</a:t>
                      </a:r>
                    </a:p>
                  </a:txBody>
                  <a:tcPr marL="9525" marR="9525" marT="9525" marB="0" anchor="ctr"/>
                </a:tc>
              </a:tr>
              <a:tr h="939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woman wears provocative clothing, she's putting herself at risk for rape</a:t>
                      </a:r>
                    </a:p>
                  </a:txBody>
                  <a:tcPr marL="9525" marR="9525" marT="9525" marB="0" anchor="ctr"/>
                </a:tc>
              </a:tr>
              <a:tr h="939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Women often say "no" when they mean "yes"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8224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AGREE</a:t>
            </a:r>
            <a:endParaRPr lang="fr-CA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126983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DISAGREE</a:t>
            </a:r>
            <a:endParaRPr lang="fr-CA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44510" y="33265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DO MEN FEEL ABOUT SEXUAL ASSAULT?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7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030900001"/>
              </p:ext>
            </p:extLst>
          </p:nvPr>
        </p:nvGraphicFramePr>
        <p:xfrm>
          <a:off x="5076056" y="1556792"/>
          <a:ext cx="4704184" cy="217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1959841699"/>
              </p:ext>
            </p:extLst>
          </p:nvPr>
        </p:nvGraphicFramePr>
        <p:xfrm>
          <a:off x="2872292" y="1556792"/>
          <a:ext cx="4704184" cy="217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1124744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Compared to 5 years ago, are men and boys…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3429000"/>
            <a:ext cx="72008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i="1" dirty="0" smtClean="0"/>
              <a:t>54% claim violence against women and girls impacts the women they care about.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i="1" dirty="0"/>
              <a:t>91% would likely intervene if they knew someone in a violent relationship</a:t>
            </a:r>
            <a:r>
              <a:rPr lang="en-US" sz="1600" i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i="1" dirty="0" smtClean="0"/>
              <a:t>21% have witnessed abusive or harassing behavior in public and most did get involved.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i="1" dirty="0" smtClean="0"/>
              <a:t>95% of men feel that violence against women and girls is a concern to them.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i="1" dirty="0" smtClean="0"/>
              <a:t>99% agree that “men can personally make a difference in </a:t>
            </a:r>
            <a:r>
              <a:rPr lang="en-US" sz="1600" b="1" i="1" u="sng" dirty="0" smtClean="0"/>
              <a:t>promoting healthy, respectful, non-violent relationships</a:t>
            </a:r>
            <a:r>
              <a:rPr lang="en-US" sz="1600" i="1" dirty="0" smtClean="0"/>
              <a:t>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BUT ATTITUDES AND BEHAVIORS </a:t>
            </a:r>
            <a:r>
              <a:rPr lang="en-US" sz="2000" b="1" u="sng" dirty="0" smtClean="0"/>
              <a:t>ARE</a:t>
            </a:r>
            <a:r>
              <a:rPr lang="en-US" sz="2000" b="1" dirty="0" smtClean="0"/>
              <a:t> CHANGING</a:t>
            </a:r>
            <a:endParaRPr lang="en-US" sz="20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="" xmlns:p14="http://schemas.microsoft.com/office/powerpoint/2010/main" val="3720136172"/>
              </p:ext>
            </p:extLst>
          </p:nvPr>
        </p:nvGraphicFramePr>
        <p:xfrm>
          <a:off x="-2124744" y="1556792"/>
          <a:ext cx="4704184" cy="217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08104" y="170080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MORE AWARE</a:t>
            </a:r>
            <a:endParaRPr lang="fr-C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170052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JUST AS AWARE</a:t>
            </a:r>
            <a:endParaRPr lang="fr-C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170080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LESS AWARE</a:t>
            </a:r>
            <a:endParaRPr lang="fr-CA" sz="1600" b="1" dirty="0"/>
          </a:p>
        </p:txBody>
      </p:sp>
    </p:spTree>
    <p:extLst>
      <p:ext uri="{BB962C8B-B14F-4D97-AF65-F5344CB8AC3E}">
        <p14:creationId xmlns="" xmlns:p14="http://schemas.microsoft.com/office/powerpoint/2010/main" val="777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IMPORTANCE OF SPEAKING OUT TO MAKE CHANGE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3478281929"/>
              </p:ext>
            </p:extLst>
          </p:nvPr>
        </p:nvGraphicFramePr>
        <p:xfrm>
          <a:off x="5076056" y="1411274"/>
          <a:ext cx="3868821" cy="511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3881092"/>
              </p:ext>
            </p:extLst>
          </p:nvPr>
        </p:nvGraphicFramePr>
        <p:xfrm>
          <a:off x="251520" y="1484783"/>
          <a:ext cx="4896544" cy="4488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544"/>
              </a:tblGrid>
              <a:tr h="6412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Fathers should educate their sons about healthy, equal relationships and respecting women</a:t>
                      </a:r>
                    </a:p>
                  </a:txBody>
                  <a:tcPr marL="9525" marR="9525" marT="9525" marB="0" anchor="ctr"/>
                </a:tc>
              </a:tr>
              <a:tr h="6412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Fathers should educate their daughters about their right to healthy, equal relationships</a:t>
                      </a:r>
                    </a:p>
                  </a:txBody>
                  <a:tcPr marL="9525" marR="9525" marT="9525" marB="0" anchor="ctr"/>
                </a:tc>
              </a:tr>
              <a:tr h="6412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 and boys should speak out against violence against women</a:t>
                      </a:r>
                    </a:p>
                  </a:txBody>
                  <a:tcPr marL="9525" marR="9525" marT="9525" marB="0" anchor="ctr"/>
                </a:tc>
              </a:tr>
              <a:tr h="6412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 and boys should be involved in education and awareness programs to end violence against women</a:t>
                      </a:r>
                    </a:p>
                  </a:txBody>
                  <a:tcPr marL="9525" marR="9525" marT="9525" marB="0" anchor="ctr"/>
                </a:tc>
              </a:tr>
              <a:tr h="6412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 political leaders, CEOs, faith leaders, and celebrities should speak out about violence against women</a:t>
                      </a:r>
                    </a:p>
                  </a:txBody>
                  <a:tcPr marL="9525" marR="9525" marT="9525" marB="0" anchor="ctr"/>
                </a:tc>
              </a:tr>
              <a:tr h="6412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Athletes should speak out against violence against women</a:t>
                      </a:r>
                    </a:p>
                  </a:txBody>
                  <a:tcPr marL="9525" marR="9525" marT="9525" marB="0" anchor="ctr"/>
                </a:tc>
              </a:tr>
              <a:tr h="6412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Governments should do more to support programs and campaigns to engage men and boys in ending violence against women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92080" y="10727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IMPORTANCE (OUT OF 10)</a:t>
            </a:r>
            <a:endParaRPr lang="fr-CA" sz="1600" b="1" dirty="0"/>
          </a:p>
        </p:txBody>
      </p:sp>
    </p:spTree>
    <p:extLst>
      <p:ext uri="{BB962C8B-B14F-4D97-AF65-F5344CB8AC3E}">
        <p14:creationId xmlns="" xmlns:p14="http://schemas.microsoft.com/office/powerpoint/2010/main" val="39728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1638475442"/>
              </p:ext>
            </p:extLst>
          </p:nvPr>
        </p:nvGraphicFramePr>
        <p:xfrm>
          <a:off x="3491880" y="1411274"/>
          <a:ext cx="3868821" cy="504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2118426"/>
              </p:ext>
            </p:extLst>
          </p:nvPr>
        </p:nvGraphicFramePr>
        <p:xfrm>
          <a:off x="251520" y="1484783"/>
          <a:ext cx="2952328" cy="4392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</a:tblGrid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Schools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Doctor's office or health clinic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Educational campaigns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Faith groups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or Friendship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Community organizations and/or events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leaders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 (TV, newspapers, radio)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Workplace or union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 organizations</a:t>
                      </a:r>
                    </a:p>
                  </a:txBody>
                  <a:tcPr marL="9525" marR="9525" marT="9525" marB="0" anchor="ctr"/>
                </a:tc>
              </a:tr>
              <a:tr h="43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Corporate advertising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07904" y="10727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EFFECTIVENESS (OUT OF 10)</a:t>
            </a:r>
            <a:endParaRPr lang="fr-CA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44510" y="33265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AVENUES TO BRING THE MESSAGE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4079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\\psf\Home\Desktop\ppt_couv_logoLGM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27" y="5445224"/>
            <a:ext cx="1296144" cy="925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5436096" y="5232711"/>
            <a:ext cx="3888432" cy="10441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ACWS </a:t>
            </a:r>
            <a:endParaRPr lang="en-CA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CA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Men’s Attitudes and Behaviours Toward Violence Against Women </a:t>
            </a:r>
            <a:endParaRPr lang="en-CA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latin typeface="+mj-lt"/>
              </a:rPr>
              <a:t>March 12, 2012</a:t>
            </a:r>
            <a:endParaRPr lang="en-CA" sz="1600" i="1" dirty="0" smtClean="0">
              <a:latin typeface="+mj-lt"/>
            </a:endParaRPr>
          </a:p>
          <a:p>
            <a:pPr marL="0" indent="0" algn="ctr">
              <a:buNone/>
            </a:pPr>
            <a:endParaRPr lang="fr-CA" sz="2400" i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83" y="5517232"/>
            <a:ext cx="1371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27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24075" y="1988840"/>
            <a:ext cx="6335713" cy="3960812"/>
          </a:xfrm>
        </p:spPr>
        <p:txBody>
          <a:bodyPr numCol="1"/>
          <a:lstStyle/>
          <a:p>
            <a:pPr marL="180975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CA" sz="1600" dirty="0" err="1" smtClean="0">
                <a:latin typeface="+mn-lt"/>
              </a:rPr>
              <a:t>ACWS</a:t>
            </a:r>
            <a:r>
              <a:rPr lang="en-CA" sz="1600" dirty="0" smtClean="0">
                <a:latin typeface="+mn-lt"/>
              </a:rPr>
              <a:t> contracted Leger Marketing to understand where Alberta </a:t>
            </a:r>
            <a:r>
              <a:rPr lang="en-CA" sz="1600" dirty="0">
                <a:latin typeface="+mn-lt"/>
              </a:rPr>
              <a:t>men stand when it comes to violence </a:t>
            </a:r>
            <a:r>
              <a:rPr lang="en-CA" sz="1600" dirty="0" smtClean="0">
                <a:latin typeface="+mn-lt"/>
              </a:rPr>
              <a:t>against women, specifically …</a:t>
            </a:r>
          </a:p>
          <a:p>
            <a:pPr marL="923925" lvl="1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CA" sz="1600" dirty="0" smtClean="0">
                <a:latin typeface="+mn-lt"/>
              </a:rPr>
              <a:t>How Alberta men view </a:t>
            </a:r>
            <a:r>
              <a:rPr lang="en-CA" sz="1600" dirty="0" smtClean="0"/>
              <a:t>equity between men and women</a:t>
            </a:r>
          </a:p>
          <a:p>
            <a:pPr marL="923925" lvl="1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CA" sz="1600" dirty="0" smtClean="0"/>
              <a:t>Perceptions of domestic violence</a:t>
            </a:r>
          </a:p>
          <a:p>
            <a:pPr marL="923925" lvl="1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CA" sz="1600" dirty="0" smtClean="0">
                <a:latin typeface="+mn-lt"/>
              </a:rPr>
              <a:t>Perceptions and attitudes towards violence against women</a:t>
            </a:r>
          </a:p>
          <a:p>
            <a:pPr marL="923925" lvl="1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CA" sz="1600" dirty="0" smtClean="0"/>
              <a:t>What role men can and do play in reducing and preventing this violence</a:t>
            </a:r>
            <a:endParaRPr lang="en-CA" sz="1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65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624615"/>
            <a:ext cx="7057057" cy="270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FFC000"/>
              </a:buClr>
              <a:defRPr/>
            </a:pPr>
            <a:endParaRPr lang="en-US" sz="1600" b="1" dirty="0">
              <a:solidFill>
                <a:srgbClr val="FFC000"/>
              </a:solidFill>
              <a:cs typeface="Arial" pitchFamily="34" charset="0"/>
            </a:endParaRPr>
          </a:p>
          <a:p>
            <a:pPr marL="180975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cs typeface="Arial" pitchFamily="34" charset="0"/>
              </a:rPr>
              <a:t>The survey was completed </a:t>
            </a:r>
            <a:r>
              <a:rPr lang="en-US" sz="1600" dirty="0" smtClean="0">
                <a:cs typeface="Arial" pitchFamily="34" charset="0"/>
              </a:rPr>
              <a:t>via telephone between February 6 and 27, 2012.</a:t>
            </a:r>
            <a:endParaRPr lang="en-US" sz="1600" dirty="0">
              <a:cs typeface="Arial" pitchFamily="34" charset="0"/>
            </a:endParaRPr>
          </a:p>
          <a:p>
            <a:pPr marL="180975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cs typeface="Arial" pitchFamily="34" charset="0"/>
              </a:rPr>
              <a:t>A sample of </a:t>
            </a:r>
            <a:r>
              <a:rPr lang="en-US" sz="1600" dirty="0" smtClean="0">
                <a:cs typeface="Arial" pitchFamily="34" charset="0"/>
              </a:rPr>
              <a:t>1000 males, </a:t>
            </a:r>
            <a:r>
              <a:rPr lang="en-US" sz="1600" dirty="0">
                <a:cs typeface="Arial" pitchFamily="34" charset="0"/>
              </a:rPr>
              <a:t>18 years of age or older</a:t>
            </a:r>
            <a:r>
              <a:rPr lang="en-US" sz="1600" dirty="0" smtClean="0">
                <a:cs typeface="Arial" pitchFamily="34" charset="0"/>
              </a:rPr>
              <a:t>, living in Alberta </a:t>
            </a:r>
            <a:r>
              <a:rPr lang="en-US" sz="1600" dirty="0">
                <a:cs typeface="Arial" pitchFamily="34" charset="0"/>
              </a:rPr>
              <a:t>were surveyed. </a:t>
            </a:r>
          </a:p>
          <a:p>
            <a:pPr marL="180975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cs typeface="Arial" pitchFamily="34" charset="0"/>
              </a:rPr>
              <a:t>A probability sample of the same size would yield a margin of error of </a:t>
            </a:r>
            <a:r>
              <a:rPr lang="en-US" sz="1600" dirty="0" smtClean="0">
                <a:cs typeface="Arial" pitchFamily="34" charset="0"/>
              </a:rPr>
              <a:t>+/-2.5%, </a:t>
            </a:r>
            <a:r>
              <a:rPr lang="en-US" sz="1600" dirty="0">
                <a:cs typeface="Arial" pitchFamily="34" charset="0"/>
              </a:rPr>
              <a:t>19 times out of 20</a:t>
            </a:r>
            <a:r>
              <a:rPr lang="en-US" sz="1600" dirty="0" smtClean="0">
                <a:cs typeface="Arial" pitchFamily="34" charset="0"/>
              </a:rPr>
              <a:t>.</a:t>
            </a:r>
          </a:p>
          <a:p>
            <a:pPr marL="180975" indent="-180975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Weighting applied to the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data file was based on population estimates for Alberta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(July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1,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2010),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provided by Statistics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Canada.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80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33265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UNDERSTANDING GENDER EQUITY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136904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To understand attitudes towards domestic violence, it is helpful to understand attitudes towards women and their roles in general.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600" dirty="0" smtClean="0"/>
              <a:t>We create a Gender Equity Score by measuring men’s agreement or disagreement that…</a:t>
            </a:r>
            <a:endParaRPr lang="en-US" sz="1600" dirty="0"/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On the whole, men make better political leaders than women.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When jobs are scarce, men should have more right to a job than women.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A university education is more important for a boy than a girl.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A woman has to have children in order to be successful.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It’s okay for a woman to have a child as a single parent and </a:t>
            </a:r>
            <a:r>
              <a:rPr lang="en-US" sz="1600" u="sng" dirty="0" smtClean="0"/>
              <a:t>NOT</a:t>
            </a:r>
            <a:r>
              <a:rPr lang="en-US" sz="1600" dirty="0" smtClean="0"/>
              <a:t> want a stable relationship with a man.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Discrimination against women is no longer a problem in the workplace in Alberta.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Men should take control in a relationship and be head of the household.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/>
              <a:t>Women prefer a man to be in charge of the relationship.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983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216089573"/>
              </p:ext>
            </p:extLst>
          </p:nvPr>
        </p:nvGraphicFramePr>
        <p:xfrm>
          <a:off x="1572344" y="115625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33265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UNDERSTANDING GENDER EQUITY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From the preceding, we generate a “score”</a:t>
            </a:r>
          </a:p>
          <a:p>
            <a:pPr algn="ctr"/>
            <a:r>
              <a:rPr lang="en-US" sz="1600" dirty="0" smtClean="0"/>
              <a:t>How well do men in Alberta do…?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72544" y="1988840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Gender Equity Score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369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UNDERLYING ATTITUDES ABOUT DOMESTIC VIOLENCE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546674356"/>
              </p:ext>
            </p:extLst>
          </p:nvPr>
        </p:nvGraphicFramePr>
        <p:xfrm>
          <a:off x="6135995" y="1484313"/>
          <a:ext cx="2376264" cy="460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2602396963"/>
              </p:ext>
            </p:extLst>
          </p:nvPr>
        </p:nvGraphicFramePr>
        <p:xfrm>
          <a:off x="251520" y="1456728"/>
          <a:ext cx="2232248" cy="463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8678911"/>
              </p:ext>
            </p:extLst>
          </p:nvPr>
        </p:nvGraphicFramePr>
        <p:xfrm>
          <a:off x="2555775" y="1720508"/>
          <a:ext cx="3580219" cy="38687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219"/>
              </a:tblGrid>
              <a:tr h="738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violence can happen in any family, regardless of cultural background or economic situation</a:t>
                      </a:r>
                    </a:p>
                  </a:txBody>
                  <a:tcPr marL="9525" marR="9525" marT="9525" marB="0" anchor="ctr"/>
                </a:tc>
              </a:tr>
              <a:tr h="91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domestic situations where one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physically violent toward the other, the violent person should leave the family home</a:t>
                      </a:r>
                    </a:p>
                  </a:txBody>
                  <a:tcPr marL="9525" marR="9525" marT="9525" marB="0" anchor="ctr"/>
                </a:tc>
              </a:tr>
              <a:tr h="738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Most women could leave a violent relationship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they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really wanted to</a:t>
                      </a:r>
                    </a:p>
                  </a:txBody>
                  <a:tcPr marL="9525" marR="9525" marT="9525" marB="0" anchor="ctr"/>
                </a:tc>
              </a:tr>
              <a:tr h="738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some situations, domestic violence should not be a criminal offence</a:t>
                      </a:r>
                    </a:p>
                  </a:txBody>
                  <a:tcPr marL="9525" marR="9525" marT="9525" marB="0" anchor="ctr"/>
                </a:tc>
              </a:tr>
              <a:tr h="7388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Domestic violence is a private matter to be handled in the family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8224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AGREE</a:t>
            </a:r>
            <a:endParaRPr lang="fr-CA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126983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DISAGREE</a:t>
            </a:r>
            <a:endParaRPr lang="fr-CA" sz="1600" b="1" dirty="0"/>
          </a:p>
        </p:txBody>
      </p:sp>
    </p:spTree>
    <p:extLst>
      <p:ext uri="{BB962C8B-B14F-4D97-AF65-F5344CB8AC3E}">
        <p14:creationId xmlns="" xmlns:p14="http://schemas.microsoft.com/office/powerpoint/2010/main" val="31316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UNDERLYING ATTITUDES ABOUT DOMESTIC VIOLENCE</a:t>
            </a:r>
            <a:endParaRPr lang="en-US" sz="2000" b="1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="" xmlns:p14="http://schemas.microsoft.com/office/powerpoint/2010/main" val="1158715366"/>
              </p:ext>
            </p:extLst>
          </p:nvPr>
        </p:nvGraphicFramePr>
        <p:xfrm>
          <a:off x="6135995" y="1484313"/>
          <a:ext cx="2376264" cy="396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="" xmlns:p14="http://schemas.microsoft.com/office/powerpoint/2010/main" val="3088231400"/>
              </p:ext>
            </p:extLst>
          </p:nvPr>
        </p:nvGraphicFramePr>
        <p:xfrm>
          <a:off x="251520" y="1456728"/>
          <a:ext cx="2232248" cy="398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588224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AGREE</a:t>
            </a:r>
            <a:endParaRPr lang="fr-CA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126983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DISAGREE</a:t>
            </a:r>
            <a:endParaRPr lang="fr-CA" sz="16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006979"/>
              </p:ext>
            </p:extLst>
          </p:nvPr>
        </p:nvGraphicFramePr>
        <p:xfrm>
          <a:off x="2555775" y="1720508"/>
          <a:ext cx="3580219" cy="3220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219"/>
              </a:tblGrid>
              <a:tr h="76031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Domestic violence can be excused if, afterwards, the violent person genuinely regrets what they have done</a:t>
                      </a:r>
                    </a:p>
                  </a:txBody>
                  <a:tcPr marL="9525" marR="9525" marT="9525" marB="0" anchor="ctr"/>
                </a:tc>
              </a:tr>
              <a:tr h="939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violence is not as serious if it results from people getting so angry that they temporarily lose control</a:t>
                      </a:r>
                    </a:p>
                  </a:txBody>
                  <a:tcPr marL="9525" marR="9525" marT="9525" marB="0" anchor="ctr"/>
                </a:tc>
              </a:tr>
              <a:tr h="760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It's a parent's duty to stay in a violent relationship in order to keep the family together</a:t>
                      </a:r>
                    </a:p>
                  </a:txBody>
                  <a:tcPr marL="9525" marR="9525" marT="9525" marB="0" anchor="ctr"/>
                </a:tc>
              </a:tr>
              <a:tr h="760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violence is not as serious if the victim or the offender are heavily affected by alcohol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83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WHEN ARE UNHEALTHY BEHAVIORS DOMESTIC VIOLENCE?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1681027327"/>
              </p:ext>
            </p:extLst>
          </p:nvPr>
        </p:nvGraphicFramePr>
        <p:xfrm>
          <a:off x="6135995" y="1484313"/>
          <a:ext cx="2376264" cy="460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1654098478"/>
              </p:ext>
            </p:extLst>
          </p:nvPr>
        </p:nvGraphicFramePr>
        <p:xfrm>
          <a:off x="1223628" y="1453589"/>
          <a:ext cx="2232248" cy="463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3769539"/>
              </p:ext>
            </p:extLst>
          </p:nvPr>
        </p:nvGraphicFramePr>
        <p:xfrm>
          <a:off x="3419872" y="1556792"/>
          <a:ext cx="2716122" cy="4012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122"/>
              </a:tblGrid>
              <a:tr h="554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through threats to family members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Pushing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cause harm or fear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Forcing partner to have sex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5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Controlling partner’s social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parent slapping a child’s face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Withholding money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Yelling at a partner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56176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ALWAYS</a:t>
            </a:r>
            <a:endParaRPr lang="fr-CA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SOMETIMES</a:t>
            </a:r>
            <a:endParaRPr lang="fr-CA" sz="16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1315312950"/>
              </p:ext>
            </p:extLst>
          </p:nvPr>
        </p:nvGraphicFramePr>
        <p:xfrm>
          <a:off x="-828600" y="1453896"/>
          <a:ext cx="2232248" cy="463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NEVER</a:t>
            </a:r>
            <a:endParaRPr lang="fr-CA" sz="1600" b="1" dirty="0"/>
          </a:p>
        </p:txBody>
      </p:sp>
    </p:spTree>
    <p:extLst>
      <p:ext uri="{BB962C8B-B14F-4D97-AF65-F5344CB8AC3E}">
        <p14:creationId xmlns="" xmlns:p14="http://schemas.microsoft.com/office/powerpoint/2010/main" val="32085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7263A3"/>
      </a:accent2>
      <a:accent3>
        <a:srgbClr val="002060"/>
      </a:accent3>
      <a:accent4>
        <a:srgbClr val="AAA1C7"/>
      </a:accent4>
      <a:accent5>
        <a:srgbClr val="9999FF"/>
      </a:accent5>
      <a:accent6>
        <a:srgbClr val="CBCB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7263A3"/>
      </a:accent2>
      <a:accent3>
        <a:srgbClr val="002060"/>
      </a:accent3>
      <a:accent4>
        <a:srgbClr val="AAA1C7"/>
      </a:accent4>
      <a:accent5>
        <a:srgbClr val="9999FF"/>
      </a:accent5>
      <a:accent6>
        <a:srgbClr val="CBCB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22E55C9C8A143ACD95F57C4A80596" ma:contentTypeVersion="13" ma:contentTypeDescription="Create a new document." ma:contentTypeScope="" ma:versionID="9fd87b73297a3a757f09186150472ea8">
  <xsd:schema xmlns:xsd="http://www.w3.org/2001/XMLSchema" xmlns:xs="http://www.w3.org/2001/XMLSchema" xmlns:p="http://schemas.microsoft.com/office/2006/metadata/properties" xmlns:ns2="ffd40324-e994-4644-b931-0b7613b526a9" xmlns:ns3="c46ad086-89cf-4ff4-834b-9dc6747cac5e" targetNamespace="http://schemas.microsoft.com/office/2006/metadata/properties" ma:root="true" ma:fieldsID="c788c05d19e173b735834861a826bca2" ns2:_="" ns3:_="">
    <xsd:import namespace="ffd40324-e994-4644-b931-0b7613b526a9"/>
    <xsd:import namespace="c46ad086-89cf-4ff4-834b-9dc6747cac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40324-e994-4644-b931-0b7613b526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ad086-89cf-4ff4-834b-9dc6747cac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EF2BDD-75B8-4A90-A828-1C0030FF2610}"/>
</file>

<file path=customXml/itemProps2.xml><?xml version="1.0" encoding="utf-8"?>
<ds:datastoreItem xmlns:ds="http://schemas.openxmlformats.org/officeDocument/2006/customXml" ds:itemID="{B52BDBF8-E9D6-4C68-9E77-48F8C9E21600}"/>
</file>

<file path=customXml/itemProps3.xml><?xml version="1.0" encoding="utf-8"?>
<ds:datastoreItem xmlns:ds="http://schemas.openxmlformats.org/officeDocument/2006/customXml" ds:itemID="{841CF767-7740-4AC8-BE10-10348EC927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880</Words>
  <Application>Microsoft Office PowerPoint</Application>
  <PresentationFormat>On-screen Show (4:3)</PresentationFormat>
  <Paragraphs>106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32</vt:i4>
      </vt:variant>
      <vt:variant>
        <vt:lpstr>Slide Titles</vt:lpstr>
      </vt:variant>
      <vt:variant>
        <vt:i4>15</vt:i4>
      </vt:variant>
    </vt:vector>
  </HeadingPairs>
  <TitlesOfParts>
    <vt:vector size="47" baseType="lpstr">
      <vt:lpstr>1_Conception personnalisée</vt:lpstr>
      <vt:lpstr>31_Conception personnalisée</vt:lpstr>
      <vt:lpstr>Conception personnalisée</vt:lpstr>
      <vt:lpstr>2_Conception personnalisée</vt:lpstr>
      <vt:lpstr>3_Conception personnalisée</vt:lpstr>
      <vt:lpstr>25_Conception personnalisée</vt:lpstr>
      <vt:lpstr>5_Conception personnalisée</vt:lpstr>
      <vt:lpstr>4_Conception personnalisée</vt:lpstr>
      <vt:lpstr>26_Conception personnalisée</vt:lpstr>
      <vt:lpstr>7_Conception personnalisée</vt:lpstr>
      <vt:lpstr>6_Conception personnalisée</vt:lpstr>
      <vt:lpstr>27_Conception personnalisée</vt:lpstr>
      <vt:lpstr>9_Conception personnalisée</vt:lpstr>
      <vt:lpstr>33_Conception personnalisée</vt:lpstr>
      <vt:lpstr>19_Conception personnalisée</vt:lpstr>
      <vt:lpstr>8_Conception personnalisée</vt:lpstr>
      <vt:lpstr>28_Conception personnalisée</vt:lpstr>
      <vt:lpstr>11_Conception personnalisée</vt:lpstr>
      <vt:lpstr>10_Conception personnalisée</vt:lpstr>
      <vt:lpstr>29_Conception personnalisée</vt:lpstr>
      <vt:lpstr>13_Conception personnalisée</vt:lpstr>
      <vt:lpstr>12_Conception personnalisée</vt:lpstr>
      <vt:lpstr>30_Conception personnalisée</vt:lpstr>
      <vt:lpstr>15_Conception personnalisée</vt:lpstr>
      <vt:lpstr>14_Conception personnalisée</vt:lpstr>
      <vt:lpstr>16_Conception personnalisée</vt:lpstr>
      <vt:lpstr>17_Conception personnalisée</vt:lpstr>
      <vt:lpstr>32_Conception personnalisée</vt:lpstr>
      <vt:lpstr>18_Conception personnalisée</vt:lpstr>
      <vt:lpstr>35_Conception personnalisée</vt:lpstr>
      <vt:lpstr>36_Conception personnalisée</vt:lpstr>
      <vt:lpstr>37_Conception personnalisée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VASCO</dc:creator>
  <cp:lastModifiedBy>communications</cp:lastModifiedBy>
  <cp:revision>725</cp:revision>
  <cp:lastPrinted>2012-03-07T16:25:02Z</cp:lastPrinted>
  <dcterms:created xsi:type="dcterms:W3CDTF">2010-11-04T14:16:53Z</dcterms:created>
  <dcterms:modified xsi:type="dcterms:W3CDTF">2012-10-30T17:06:12Z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0x01010045922E55C9C8A143ACD95F57C4A80596</vt:lpwstr>
  </property>
</Properties>
</file>